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</p:sldMasterIdLst>
  <p:notesMasterIdLst>
    <p:notesMasterId r:id="rId23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8" d="100"/>
          <a:sy n="88" d="100"/>
        </p:scale>
        <p:origin x="1434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CFF1E9-C400-4787-9EBE-7E2369A40695}" type="doc">
      <dgm:prSet loTypeId="urn:microsoft.com/office/officeart/2011/layout/InterconnectedBlockProcess" loCatId="process" qsTypeId="urn:microsoft.com/office/officeart/2005/8/quickstyle/simple3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9973DBD4-90CD-4290-8BFE-98DD059D9533}">
      <dgm:prSet phldrT="[Text]" custT="1"/>
      <dgm:spPr/>
      <dgm:t>
        <a:bodyPr rtlCol="0"/>
        <a:lstStyle/>
        <a:p>
          <a:pPr rtl="0"/>
          <a:r>
            <a:rPr lang="ru-RU" sz="18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Шаг 1</a:t>
          </a:r>
        </a:p>
      </dgm:t>
      <dgm:extLst>
        <a:ext uri="{E40237B7-FDA0-4F09-8148-C483321AD2D9}">
          <dgm14:cNvPr xmlns:dgm14="http://schemas.microsoft.com/office/drawing/2010/diagram" id="0" name="" title="Step 1 heading "/>
        </a:ext>
      </dgm:extLst>
    </dgm:pt>
    <dgm:pt modelId="{103DDE2D-4BA9-46E4-B7D5-20AC68D5AF79}" type="parTrans" cxnId="{BE946E77-33F8-4D64-A0D4-AF0C74135D36}">
      <dgm:prSet/>
      <dgm:spPr/>
      <dgm:t>
        <a:bodyPr rtlCol="0"/>
        <a:lstStyle/>
        <a:p>
          <a:pPr rtl="0"/>
          <a:endParaRPr lang="en-US"/>
        </a:p>
      </dgm:t>
    </dgm:pt>
    <dgm:pt modelId="{C2971989-7AAA-42A2-A4EF-884E090F6962}" type="sibTrans" cxnId="{BE946E77-33F8-4D64-A0D4-AF0C74135D36}">
      <dgm:prSet/>
      <dgm:spPr/>
      <dgm:t>
        <a:bodyPr rtlCol="0"/>
        <a:lstStyle/>
        <a:p>
          <a:pPr rtl="0"/>
          <a:endParaRPr lang="en-US"/>
        </a:p>
      </dgm:t>
    </dgm:pt>
    <dgm:pt modelId="{DC116BB7-7E08-4371-8427-129FC519EAC3}">
      <dgm:prSet phldrT="[Text]" custT="1"/>
      <dgm:spPr/>
      <dgm:t>
        <a:bodyPr rtlCol="0"/>
        <a:lstStyle/>
        <a:p>
          <a:pPr rtl="0"/>
          <a:r>
            <a:rPr lang="ru-RU" sz="20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Шаг 2</a:t>
          </a:r>
        </a:p>
      </dgm:t>
      <dgm:extLst>
        <a:ext uri="{E40237B7-FDA0-4F09-8148-C483321AD2D9}">
          <dgm14:cNvPr xmlns:dgm14="http://schemas.microsoft.com/office/drawing/2010/diagram" id="0" name="" title="Step 2 heading"/>
        </a:ext>
      </dgm:extLst>
    </dgm:pt>
    <dgm:pt modelId="{D9D289B4-455D-4A02-8505-A4AF490B105A}" type="parTrans" cxnId="{CB4B7FE7-8AFF-4751-A507-684CB9536E49}">
      <dgm:prSet/>
      <dgm:spPr/>
      <dgm:t>
        <a:bodyPr rtlCol="0"/>
        <a:lstStyle/>
        <a:p>
          <a:pPr rtl="0"/>
          <a:endParaRPr lang="en-US"/>
        </a:p>
      </dgm:t>
    </dgm:pt>
    <dgm:pt modelId="{0DFF8ADE-93F1-470A-9A46-AAD178A95DAC}" type="sibTrans" cxnId="{CB4B7FE7-8AFF-4751-A507-684CB9536E49}">
      <dgm:prSet/>
      <dgm:spPr/>
      <dgm:t>
        <a:bodyPr rtlCol="0"/>
        <a:lstStyle/>
        <a:p>
          <a:pPr rtl="0"/>
          <a:endParaRPr lang="en-US"/>
        </a:p>
      </dgm:t>
    </dgm:pt>
    <dgm:pt modelId="{7947CEE9-5A28-46C4-A03A-3C8C5E37DF87}">
      <dgm:prSet phldrT="[Text]" custT="1"/>
      <dgm:spPr/>
      <dgm:t>
        <a:bodyPr rtlCol="0"/>
        <a:lstStyle/>
        <a:p>
          <a:pPr algn="ctr" rtl="0"/>
          <a:endParaRPr lang="ru-RU" sz="1400" noProof="0" dirty="0"/>
        </a:p>
        <a:p>
          <a:pPr algn="ctr" rtl="0"/>
          <a:r>
            <a:rPr lang="ru-RU" sz="16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Новая переменная</a:t>
          </a:r>
        </a:p>
        <a:p>
          <a:pPr algn="ctr" rtl="0"/>
          <a:r>
            <a:rPr lang="ru-RU" sz="16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«</a:t>
          </a:r>
          <a:r>
            <a:rPr lang="ru-RU" sz="1600" noProof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Тотал</a:t>
          </a:r>
          <a:r>
            <a:rPr lang="ru-RU" sz="16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»- суммарный вес всех параметров</a:t>
          </a:r>
        </a:p>
      </dgm:t>
      <dgm:extLst>
        <a:ext uri="{E40237B7-FDA0-4F09-8148-C483321AD2D9}">
          <dgm14:cNvPr xmlns:dgm14="http://schemas.microsoft.com/office/drawing/2010/diagram" id="0" name="" title="Step 1 task description"/>
        </a:ext>
      </dgm:extLst>
    </dgm:pt>
    <dgm:pt modelId="{BF51C53E-E658-496D-9C60-FC71F03FB86F}" type="parTrans" cxnId="{9C1AFC09-ACFD-4642-A98C-0A3856C5CEAD}">
      <dgm:prSet/>
      <dgm:spPr/>
      <dgm:t>
        <a:bodyPr rtlCol="0"/>
        <a:lstStyle/>
        <a:p>
          <a:pPr rtl="0"/>
          <a:endParaRPr lang="en-US"/>
        </a:p>
      </dgm:t>
    </dgm:pt>
    <dgm:pt modelId="{456F42C0-B429-4FE8-B163-6E1DA1EE39B8}" type="sibTrans" cxnId="{9C1AFC09-ACFD-4642-A98C-0A3856C5CEAD}">
      <dgm:prSet/>
      <dgm:spPr/>
      <dgm:t>
        <a:bodyPr rtlCol="0"/>
        <a:lstStyle/>
        <a:p>
          <a:pPr rtl="0"/>
          <a:endParaRPr lang="en-US"/>
        </a:p>
      </dgm:t>
    </dgm:pt>
    <dgm:pt modelId="{CDA36253-46B1-4579-98B8-8C5F85390E57}">
      <dgm:prSet phldrT="[Text]" custT="1"/>
      <dgm:spPr/>
      <dgm:t>
        <a:bodyPr rtlCol="0"/>
        <a:lstStyle/>
        <a:p>
          <a:pPr algn="ctr" rtl="0"/>
          <a:endParaRPr lang="ru-RU" sz="16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ctr" rtl="0"/>
          <a:r>
            <a:rPr lang="ru-RU" sz="16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Трансформация переменных. Отношение их к общему весу (доля)</a:t>
          </a:r>
        </a:p>
      </dgm:t>
      <dgm:extLst>
        <a:ext uri="{E40237B7-FDA0-4F09-8148-C483321AD2D9}">
          <dgm14:cNvPr xmlns:dgm14="http://schemas.microsoft.com/office/drawing/2010/diagram" id="0" name="" title="Step 2 task description"/>
        </a:ext>
      </dgm:extLst>
    </dgm:pt>
    <dgm:pt modelId="{ACEAB6EC-AA1D-4924-9607-920AF547F530}" type="parTrans" cxnId="{CBE684EA-7285-45DB-BE1C-833E3F4C7507}">
      <dgm:prSet/>
      <dgm:spPr/>
      <dgm:t>
        <a:bodyPr rtlCol="0"/>
        <a:lstStyle/>
        <a:p>
          <a:pPr rtl="0"/>
          <a:endParaRPr lang="en-US"/>
        </a:p>
      </dgm:t>
    </dgm:pt>
    <dgm:pt modelId="{EBAFA115-C9A8-4243-8E32-FA3EB149282E}" type="sibTrans" cxnId="{CBE684EA-7285-45DB-BE1C-833E3F4C7507}">
      <dgm:prSet/>
      <dgm:spPr/>
      <dgm:t>
        <a:bodyPr rtlCol="0"/>
        <a:lstStyle/>
        <a:p>
          <a:pPr rtl="0"/>
          <a:endParaRPr lang="en-US"/>
        </a:p>
      </dgm:t>
    </dgm:pt>
    <dgm:pt modelId="{B75A8043-2A5C-40F5-AB52-84B648833440}" type="pres">
      <dgm:prSet presAssocID="{25CFF1E9-C400-4787-9EBE-7E2369A40695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</dgm:pt>
    <dgm:pt modelId="{01A93EBE-B6CC-44D9-96D8-9EC440AA2DF8}" type="pres">
      <dgm:prSet presAssocID="{DC116BB7-7E08-4371-8427-129FC519EAC3}" presName="ChildAccent2" presStyleCnt="0"/>
      <dgm:spPr/>
    </dgm:pt>
    <dgm:pt modelId="{8481E0A1-3340-4D41-A335-19FC673E8623}" type="pres">
      <dgm:prSet presAssocID="{DC116BB7-7E08-4371-8427-129FC519EAC3}" presName="ChildAccent" presStyleLbl="alignImgPlace1" presStyleIdx="0" presStyleCnt="2" custScaleX="128135" custScaleY="72452"/>
      <dgm:spPr/>
    </dgm:pt>
    <dgm:pt modelId="{0AE8916F-9FB8-40E3-82AE-C07E45D61326}" type="pres">
      <dgm:prSet presAssocID="{DC116BB7-7E08-4371-8427-129FC519EAC3}" presName="Child2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F62B26E2-3F53-45C3-8A5D-BDB13ED86F84}" type="pres">
      <dgm:prSet presAssocID="{DC116BB7-7E08-4371-8427-129FC519EAC3}" presName="Parent2" presStyleLbl="node1" presStyleIdx="0" presStyleCnt="2" custScaleX="129026" custScaleY="127653" custLinFactNeighborX="-546" custLinFactNeighborY="61895">
        <dgm:presLayoutVars>
          <dgm:chMax val="2"/>
          <dgm:chPref val="1"/>
          <dgm:bulletEnabled val="1"/>
        </dgm:presLayoutVars>
      </dgm:prSet>
      <dgm:spPr/>
    </dgm:pt>
    <dgm:pt modelId="{45FD4591-DBFF-4CB2-9093-D43637390FB5}" type="pres">
      <dgm:prSet presAssocID="{9973DBD4-90CD-4290-8BFE-98DD059D9533}" presName="ChildAccent1" presStyleCnt="0"/>
      <dgm:spPr/>
    </dgm:pt>
    <dgm:pt modelId="{3830D3E1-928E-44CE-8B15-1E0CB9FA2D58}" type="pres">
      <dgm:prSet presAssocID="{9973DBD4-90CD-4290-8BFE-98DD059D9533}" presName="ChildAccent" presStyleLbl="alignImgPlace1" presStyleIdx="1" presStyleCnt="2" custScaleX="110920" custScaleY="78277" custLinFactNeighborX="-546" custLinFactNeighborY="5158"/>
      <dgm:spPr/>
    </dgm:pt>
    <dgm:pt modelId="{B1BE7A79-853A-4053-B20E-911788D679BC}" type="pres">
      <dgm:prSet presAssocID="{9973DBD4-90CD-4290-8BFE-98DD059D9533}" presName="Child1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89B834B-0576-4B5D-B813-1B600D181483}" type="pres">
      <dgm:prSet presAssocID="{9973DBD4-90CD-4290-8BFE-98DD059D9533}" presName="Parent1" presStyleLbl="node1" presStyleIdx="1" presStyleCnt="2" custScaleX="113217" custScaleY="161662" custLinFactNeighborX="0" custLinFactNeighborY="67073">
        <dgm:presLayoutVars>
          <dgm:chMax val="2"/>
          <dgm:chPref val="1"/>
          <dgm:bulletEnabled val="1"/>
        </dgm:presLayoutVars>
      </dgm:prSet>
      <dgm:spPr/>
    </dgm:pt>
  </dgm:ptLst>
  <dgm:cxnLst>
    <dgm:cxn modelId="{9C1AFC09-ACFD-4642-A98C-0A3856C5CEAD}" srcId="{9973DBD4-90CD-4290-8BFE-98DD059D9533}" destId="{7947CEE9-5A28-46C4-A03A-3C8C5E37DF87}" srcOrd="0" destOrd="0" parTransId="{BF51C53E-E658-496D-9C60-FC71F03FB86F}" sibTransId="{456F42C0-B429-4FE8-B163-6E1DA1EE39B8}"/>
    <dgm:cxn modelId="{A216DD14-5E56-401D-9696-95A989867AAB}" type="presOf" srcId="{CDA36253-46B1-4579-98B8-8C5F85390E57}" destId="{8481E0A1-3340-4D41-A335-19FC673E8623}" srcOrd="0" destOrd="0" presId="urn:microsoft.com/office/officeart/2011/layout/InterconnectedBlockProcess"/>
    <dgm:cxn modelId="{81756E18-7D30-49AA-AE22-0BC535066E34}" type="presOf" srcId="{CDA36253-46B1-4579-98B8-8C5F85390E57}" destId="{0AE8916F-9FB8-40E3-82AE-C07E45D61326}" srcOrd="1" destOrd="0" presId="urn:microsoft.com/office/officeart/2011/layout/InterconnectedBlockProcess"/>
    <dgm:cxn modelId="{B769DA23-8F78-4366-9845-75F8026140DB}" type="presOf" srcId="{DC116BB7-7E08-4371-8427-129FC519EAC3}" destId="{F62B26E2-3F53-45C3-8A5D-BDB13ED86F84}" srcOrd="0" destOrd="0" presId="urn:microsoft.com/office/officeart/2011/layout/InterconnectedBlockProcess"/>
    <dgm:cxn modelId="{13BEA12B-208F-4875-8428-25EC51B16C9C}" type="presOf" srcId="{9973DBD4-90CD-4290-8BFE-98DD059D9533}" destId="{689B834B-0576-4B5D-B813-1B600D181483}" srcOrd="0" destOrd="0" presId="urn:microsoft.com/office/officeart/2011/layout/InterconnectedBlockProcess"/>
    <dgm:cxn modelId="{3035AC74-0C24-456B-A0B9-7FB234B02391}" type="presOf" srcId="{7947CEE9-5A28-46C4-A03A-3C8C5E37DF87}" destId="{B1BE7A79-853A-4053-B20E-911788D679BC}" srcOrd="1" destOrd="0" presId="urn:microsoft.com/office/officeart/2011/layout/InterconnectedBlockProcess"/>
    <dgm:cxn modelId="{BE946E77-33F8-4D64-A0D4-AF0C74135D36}" srcId="{25CFF1E9-C400-4787-9EBE-7E2369A40695}" destId="{9973DBD4-90CD-4290-8BFE-98DD059D9533}" srcOrd="0" destOrd="0" parTransId="{103DDE2D-4BA9-46E4-B7D5-20AC68D5AF79}" sibTransId="{C2971989-7AAA-42A2-A4EF-884E090F6962}"/>
    <dgm:cxn modelId="{58B5E98F-91A2-45E1-85AE-54E89BDD7C2C}" type="presOf" srcId="{7947CEE9-5A28-46C4-A03A-3C8C5E37DF87}" destId="{3830D3E1-928E-44CE-8B15-1E0CB9FA2D58}" srcOrd="0" destOrd="0" presId="urn:microsoft.com/office/officeart/2011/layout/InterconnectedBlockProcess"/>
    <dgm:cxn modelId="{19B622C1-5EE9-4F90-B4C7-CC40C62A1370}" type="presOf" srcId="{25CFF1E9-C400-4787-9EBE-7E2369A40695}" destId="{B75A8043-2A5C-40F5-AB52-84B648833440}" srcOrd="0" destOrd="0" presId="urn:microsoft.com/office/officeart/2011/layout/InterconnectedBlockProcess"/>
    <dgm:cxn modelId="{CB4B7FE7-8AFF-4751-A507-684CB9536E49}" srcId="{25CFF1E9-C400-4787-9EBE-7E2369A40695}" destId="{DC116BB7-7E08-4371-8427-129FC519EAC3}" srcOrd="1" destOrd="0" parTransId="{D9D289B4-455D-4A02-8505-A4AF490B105A}" sibTransId="{0DFF8ADE-93F1-470A-9A46-AAD178A95DAC}"/>
    <dgm:cxn modelId="{CBE684EA-7285-45DB-BE1C-833E3F4C7507}" srcId="{DC116BB7-7E08-4371-8427-129FC519EAC3}" destId="{CDA36253-46B1-4579-98B8-8C5F85390E57}" srcOrd="0" destOrd="0" parTransId="{ACEAB6EC-AA1D-4924-9607-920AF547F530}" sibTransId="{EBAFA115-C9A8-4243-8E32-FA3EB149282E}"/>
    <dgm:cxn modelId="{81949706-B238-4390-BEAC-6A17EAEF3A31}" type="presParOf" srcId="{B75A8043-2A5C-40F5-AB52-84B648833440}" destId="{01A93EBE-B6CC-44D9-96D8-9EC440AA2DF8}" srcOrd="0" destOrd="0" presId="urn:microsoft.com/office/officeart/2011/layout/InterconnectedBlockProcess"/>
    <dgm:cxn modelId="{6191741D-66EF-42BD-9474-FEB493F393AA}" type="presParOf" srcId="{01A93EBE-B6CC-44D9-96D8-9EC440AA2DF8}" destId="{8481E0A1-3340-4D41-A335-19FC673E8623}" srcOrd="0" destOrd="0" presId="urn:microsoft.com/office/officeart/2011/layout/InterconnectedBlockProcess"/>
    <dgm:cxn modelId="{0F4565C3-D17B-42D3-AA56-F3E09B66DD4D}" type="presParOf" srcId="{B75A8043-2A5C-40F5-AB52-84B648833440}" destId="{0AE8916F-9FB8-40E3-82AE-C07E45D61326}" srcOrd="1" destOrd="0" presId="urn:microsoft.com/office/officeart/2011/layout/InterconnectedBlockProcess"/>
    <dgm:cxn modelId="{F0F1DE96-5E7D-4D61-9EAA-2B36A37B8B27}" type="presParOf" srcId="{B75A8043-2A5C-40F5-AB52-84B648833440}" destId="{F62B26E2-3F53-45C3-8A5D-BDB13ED86F84}" srcOrd="2" destOrd="0" presId="urn:microsoft.com/office/officeart/2011/layout/InterconnectedBlockProcess"/>
    <dgm:cxn modelId="{40A05565-0A9F-4BAE-A962-C2AB70C0EEAB}" type="presParOf" srcId="{B75A8043-2A5C-40F5-AB52-84B648833440}" destId="{45FD4591-DBFF-4CB2-9093-D43637390FB5}" srcOrd="3" destOrd="0" presId="urn:microsoft.com/office/officeart/2011/layout/InterconnectedBlockProcess"/>
    <dgm:cxn modelId="{CB18EEE3-696F-46D4-B0E3-529BB8771DE8}" type="presParOf" srcId="{45FD4591-DBFF-4CB2-9093-D43637390FB5}" destId="{3830D3E1-928E-44CE-8B15-1E0CB9FA2D58}" srcOrd="0" destOrd="0" presId="urn:microsoft.com/office/officeart/2011/layout/InterconnectedBlockProcess"/>
    <dgm:cxn modelId="{9E377DA7-8A96-442A-8D43-95BC19F43ED2}" type="presParOf" srcId="{B75A8043-2A5C-40F5-AB52-84B648833440}" destId="{B1BE7A79-853A-4053-B20E-911788D679BC}" srcOrd="4" destOrd="0" presId="urn:microsoft.com/office/officeart/2011/layout/InterconnectedBlockProcess"/>
    <dgm:cxn modelId="{7FA10AA0-2685-4BA7-A06E-5C829A831A76}" type="presParOf" srcId="{B75A8043-2A5C-40F5-AB52-84B648833440}" destId="{689B834B-0576-4B5D-B813-1B600D181483}" srcOrd="5" destOrd="0" presId="urn:microsoft.com/office/officeart/2011/layout/InterconnectedBlock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81E0A1-3340-4D41-A335-19FC673E8623}">
      <dsp:nvSpPr>
        <dsp:cNvPr id="0" name=""/>
        <dsp:cNvSpPr/>
      </dsp:nvSpPr>
      <dsp:spPr>
        <a:xfrm>
          <a:off x="1705580" y="1340158"/>
          <a:ext cx="2018774" cy="2355429"/>
        </a:xfrm>
        <a:prstGeom prst="wedgeRectCallout">
          <a:avLst>
            <a:gd name="adj1" fmla="val 0"/>
            <a:gd name="adj2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rtlCol="0" anchor="t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600" kern="12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Трансформация переменных. Отношение их к общему весу (доля)</a:t>
          </a:r>
        </a:p>
      </dsp:txBody>
      <dsp:txXfrm>
        <a:off x="1961964" y="1340158"/>
        <a:ext cx="1762390" cy="2355429"/>
      </dsp:txXfrm>
    </dsp:sp>
    <dsp:sp modelId="{F62B26E2-3F53-45C3-8A5D-BDB13ED86F84}">
      <dsp:nvSpPr>
        <dsp:cNvPr id="0" name=""/>
        <dsp:cNvSpPr/>
      </dsp:nvSpPr>
      <dsp:spPr>
        <a:xfrm>
          <a:off x="1689959" y="567666"/>
          <a:ext cx="2032812" cy="79813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0" tIns="63500" rIns="63500" bIns="6350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0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Шаг 2</a:t>
          </a:r>
        </a:p>
      </dsp:txBody>
      <dsp:txXfrm>
        <a:off x="1689959" y="567666"/>
        <a:ext cx="2032812" cy="798138"/>
      </dsp:txXfrm>
    </dsp:sp>
    <dsp:sp modelId="{3830D3E1-928E-44CE-8B15-1E0CB9FA2D58}">
      <dsp:nvSpPr>
        <dsp:cNvPr id="0" name=""/>
        <dsp:cNvSpPr/>
      </dsp:nvSpPr>
      <dsp:spPr>
        <a:xfrm>
          <a:off x="257083" y="1373108"/>
          <a:ext cx="1747551" cy="2349093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rtlCol="0" anchor="t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ru-RU" sz="1400" kern="1200" noProof="0" dirty="0"/>
        </a:p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Новая переменная</a:t>
          </a:r>
        </a:p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«</a:t>
          </a:r>
          <a:r>
            <a:rPr lang="ru-RU" sz="1600" kern="1200" noProof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Тотал</a:t>
          </a:r>
          <a:r>
            <a:rPr lang="ru-RU" sz="16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»- суммарный вес всех параметров</a:t>
          </a:r>
        </a:p>
      </dsp:txBody>
      <dsp:txXfrm>
        <a:off x="479022" y="1373108"/>
        <a:ext cx="1525612" cy="2349093"/>
      </dsp:txXfrm>
    </dsp:sp>
    <dsp:sp modelId="{689B834B-0576-4B5D-B813-1B600D181483}">
      <dsp:nvSpPr>
        <dsp:cNvPr id="0" name=""/>
        <dsp:cNvSpPr/>
      </dsp:nvSpPr>
      <dsp:spPr>
        <a:xfrm>
          <a:off x="247590" y="573549"/>
          <a:ext cx="1783740" cy="8083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kern="1200" noProof="0" dirty="0">
              <a:latin typeface="Times New Roman" panose="02020603050405020304" pitchFamily="18" charset="0"/>
              <a:cs typeface="Times New Roman" panose="02020603050405020304" pitchFamily="18" charset="0"/>
            </a:rPr>
            <a:t>Шаг 1</a:t>
          </a:r>
        </a:p>
      </dsp:txBody>
      <dsp:txXfrm>
        <a:off x="247590" y="573549"/>
        <a:ext cx="1783740" cy="8083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Процесс со взаимосвязанными блоками"/>
  <dgm:desc val="Используйте для иллюстрирования последовательных действий процесса. Рекомендуется использовать с короткими строками текста на уровне 1 и строками средней длины на уровне 2.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перемещения страницы щёлкните мышью</a:t>
            </a:r>
          </a:p>
        </p:txBody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ru-RU" sz="2000" b="0" strike="noStrike" spc="-1">
                <a:latin typeface="Arial"/>
              </a:rPr>
              <a:t>Для правки формата примечаний щёлкните мышью</a:t>
            </a:r>
          </a:p>
        </p:txBody>
      </p:sp>
      <p:sp>
        <p:nvSpPr>
          <p:cNvPr id="30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ru-RU" sz="1400" b="0" strike="noStrike" spc="-1">
                <a:latin typeface="Times New Roman"/>
              </a:rPr>
              <a:t> </a:t>
            </a:r>
          </a:p>
        </p:txBody>
      </p:sp>
      <p:sp>
        <p:nvSpPr>
          <p:cNvPr id="30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ru-RU" sz="1400" b="0" strike="noStrike" spc="-1">
                <a:latin typeface="Times New Roman"/>
              </a:rPr>
              <a:t> </a:t>
            </a:r>
          </a:p>
        </p:txBody>
      </p:sp>
      <p:sp>
        <p:nvSpPr>
          <p:cNvPr id="31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ru-RU" sz="1400" b="0" strike="noStrike" spc="-1">
                <a:latin typeface="Times New Roman"/>
              </a:rPr>
              <a:t> </a:t>
            </a:r>
          </a:p>
        </p:txBody>
      </p:sp>
      <p:sp>
        <p:nvSpPr>
          <p:cNvPr id="31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38E6B664-E9A3-40ED-AED3-481A7F32B24A}" type="slidenum">
              <a:rPr lang="ru-RU" sz="1400" b="0" strike="noStrike" spc="-1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3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60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63C0DBC1-7646-44B4-9730-798F28A1FC1C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87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FE3989B1-FCC8-4BE7-AB8F-AA218093F807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90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E6AF2B95-5091-4895-8776-EDDDF8BA2465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11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93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709D01AA-18BE-4053-9A33-E4751470DEBB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12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96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6D28B157-252B-4874-B673-884A6775211C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9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99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575E6A4B-F68E-43C9-A9C5-C55578D4DE38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14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63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A83E2276-7A7F-47C2-BD79-4E1233304310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66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8C7AA9E6-F2F1-4661-B937-1D6625A88DA2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69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F0BB180C-FD4F-4DA3-A435-532ACF50A50D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72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1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3395B88D-4326-47B2-ADEB-54CEC37DE9F1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75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717F537-471E-49D2-BA57-F1AD0E9E4AC1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78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91142BBA-AC95-4653-BED3-D0E2D6DF9DB3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81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8CDE373C-0D61-46BD-9CD7-8C83DD4C2B58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ru-RU" sz="2000" b="0" strike="noStrike" spc="-1">
              <a:latin typeface="Arial"/>
            </a:endParaRPr>
          </a:p>
        </p:txBody>
      </p:sp>
      <p:sp>
        <p:nvSpPr>
          <p:cNvPr id="384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3505497D-0F62-448F-A3B1-50B409C23A17}" type="slidenum">
              <a:rPr lang="ru-RU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ru-RU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5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9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5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6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6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29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ru-RU" sz="4400" b="0" strike="noStrike" spc="-1"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  <p:sp>
        <p:nvSpPr>
          <p:cNvPr id="30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2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2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14" Type="http://schemas.openxmlformats.org/officeDocument/2006/relationships/image" Target="../media/image4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ru-RU" sz="18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ru-RU" sz="18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r>
              <a:rPr lang="ru-RU" sz="18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0" y="0"/>
            <a:ext cx="6094800" cy="6856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8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latin typeface="Arial"/>
              </a:rPr>
              <a:t>Для правки текста заглавия щёлкните мышью</a:t>
            </a:r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"/>
          <p:cNvSpPr/>
          <p:nvPr/>
        </p:nvSpPr>
        <p:spPr>
          <a:xfrm>
            <a:off x="609480" y="755640"/>
            <a:ext cx="10865160" cy="319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75000"/>
              </a:lnSpc>
            </a:pPr>
            <a:r>
              <a:rPr lang="ru-RU" sz="3600" b="0" strike="noStrike" cap="all" spc="-1" dirty="0">
                <a:solidFill>
                  <a:schemeClr val="bg1"/>
                </a:solidFill>
                <a:latin typeface="Calibri"/>
                <a:ea typeface="DejaVu Sans"/>
              </a:rPr>
              <a:t>Выпускная квалификационная работа </a:t>
            </a:r>
            <a:br>
              <a:rPr dirty="0">
                <a:solidFill>
                  <a:schemeClr val="bg1"/>
                </a:solidFill>
              </a:rPr>
            </a:br>
            <a:br>
              <a:rPr dirty="0">
                <a:solidFill>
                  <a:schemeClr val="bg1"/>
                </a:solidFill>
              </a:rPr>
            </a:br>
            <a:r>
              <a:rPr lang="ru-RU" sz="2800" b="0" strike="noStrike" cap="all" spc="-1" dirty="0">
                <a:solidFill>
                  <a:schemeClr val="bg1"/>
                </a:solidFill>
                <a:latin typeface="Calibri"/>
                <a:ea typeface="DejaVu Sans"/>
              </a:rPr>
              <a:t>по курсу</a:t>
            </a:r>
            <a:br>
              <a:rPr dirty="0">
                <a:solidFill>
                  <a:schemeClr val="bg1"/>
                </a:solidFill>
              </a:rPr>
            </a:br>
            <a:br>
              <a:rPr dirty="0">
                <a:solidFill>
                  <a:schemeClr val="bg1"/>
                </a:solidFill>
              </a:rPr>
            </a:br>
            <a:r>
              <a:rPr lang="ru-RU" sz="2800" b="0" strike="noStrike" cap="all" spc="-1" dirty="0">
                <a:solidFill>
                  <a:schemeClr val="bg1"/>
                </a:solidFill>
                <a:latin typeface="Calibri"/>
                <a:ea typeface="DejaVu Sans"/>
              </a:rPr>
              <a:t>«Data Science»</a:t>
            </a:r>
            <a:br>
              <a:rPr sz="2800" dirty="0">
                <a:solidFill>
                  <a:schemeClr val="bg1"/>
                </a:solidFill>
              </a:rPr>
            </a:br>
            <a:br>
              <a:rPr dirty="0">
                <a:solidFill>
                  <a:schemeClr val="bg1"/>
                </a:solidFill>
              </a:rPr>
            </a:br>
            <a:br>
              <a:rPr dirty="0">
                <a:solidFill>
                  <a:schemeClr val="bg1"/>
                </a:solidFill>
              </a:rPr>
            </a:br>
            <a:r>
              <a:rPr lang="ru-RU" sz="2400" b="0" strike="noStrike" cap="all" spc="-1" dirty="0">
                <a:solidFill>
                  <a:schemeClr val="bg1"/>
                </a:solidFill>
                <a:latin typeface="Calibri"/>
                <a:ea typeface="DejaVu Sans"/>
              </a:rPr>
              <a:t>по теме:</a:t>
            </a:r>
            <a:br>
              <a:rPr sz="2400" dirty="0">
                <a:solidFill>
                  <a:schemeClr val="bg1"/>
                </a:solidFill>
              </a:rPr>
            </a:br>
            <a:endParaRPr lang="ru-RU" sz="2400" b="0" strike="noStrike" spc="-1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313" name="CustomShape 2"/>
          <p:cNvSpPr/>
          <p:nvPr/>
        </p:nvSpPr>
        <p:spPr>
          <a:xfrm>
            <a:off x="609480" y="3774240"/>
            <a:ext cx="11322360" cy="3083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90000"/>
              </a:lnSpc>
            </a:pPr>
            <a:r>
              <a:rPr lang="ru-RU" sz="2800" b="0" strike="noStrike" spc="-1" dirty="0">
                <a:solidFill>
                  <a:schemeClr val="bg1"/>
                </a:solidFill>
                <a:latin typeface="Calibri"/>
                <a:ea typeface="DejaVu Sans"/>
              </a:rPr>
              <a:t>Прогнозирование конечных свойств новых материалов</a:t>
            </a:r>
            <a:endParaRPr lang="ru-RU" sz="2800" b="0" strike="noStrike" spc="-1" dirty="0">
              <a:solidFill>
                <a:schemeClr val="bg1"/>
              </a:solidFill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lang="ru-RU" sz="2800" b="0" strike="noStrike" spc="-1" dirty="0">
                <a:solidFill>
                  <a:schemeClr val="bg1"/>
                </a:solidFill>
                <a:latin typeface="Calibri"/>
                <a:ea typeface="DejaVu Sans"/>
              </a:rPr>
              <a:t>(композиционных материалов)</a:t>
            </a:r>
            <a:endParaRPr lang="ru-RU" sz="2800" b="0" strike="noStrike" spc="-1" dirty="0">
              <a:solidFill>
                <a:schemeClr val="bg1"/>
              </a:solidFill>
              <a:latin typeface="Arial"/>
            </a:endParaRPr>
          </a:p>
          <a:p>
            <a:pPr algn="ctr">
              <a:lnSpc>
                <a:spcPct val="90000"/>
              </a:lnSpc>
            </a:pPr>
            <a:endParaRPr lang="ru-RU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</a:pPr>
            <a:endParaRPr lang="ru-RU" sz="28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</a:pPr>
            <a:endParaRPr lang="ru-RU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</a:pPr>
            <a:r>
              <a:rPr lang="ru-RU" sz="3200" b="0" strike="noStrike" spc="-1" dirty="0">
                <a:solidFill>
                  <a:schemeClr val="bg1"/>
                </a:solidFill>
                <a:latin typeface="Calibri"/>
                <a:ea typeface="DejaVu Sans"/>
              </a:rPr>
              <a:t>Слушатель: Бережанская И.Ю.</a:t>
            </a:r>
            <a:endParaRPr lang="ru-RU" sz="3200" b="0" strike="noStrike" spc="-1" dirty="0">
              <a:solidFill>
                <a:schemeClr val="bg1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CustomShape 1"/>
          <p:cNvSpPr/>
          <p:nvPr/>
        </p:nvSpPr>
        <p:spPr>
          <a:xfrm>
            <a:off x="1987920" y="132480"/>
            <a:ext cx="9371520" cy="1238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 fontScale="94000" lnSpcReduction="10000"/>
          </a:bodyPr>
          <a:lstStyle/>
          <a:p>
            <a:pPr algn="ctr">
              <a:lnSpc>
                <a:spcPct val="85000"/>
              </a:lnSpc>
            </a:pPr>
            <a:r>
              <a:rPr lang="ru-RU" sz="40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Этапы разработки и обучения моделей</a:t>
            </a:r>
            <a:endParaRPr lang="ru-RU" sz="4000" b="0" strike="noStrike" spc="-1">
              <a:latin typeface="Arial"/>
            </a:endParaRPr>
          </a:p>
          <a:p>
            <a:pPr algn="ctr">
              <a:lnSpc>
                <a:spcPct val="85000"/>
              </a:lnSpc>
            </a:pPr>
            <a:endParaRPr lang="ru-RU" sz="4000" b="0" strike="noStrike" spc="-1">
              <a:latin typeface="Arial"/>
            </a:endParaRPr>
          </a:p>
          <a:p>
            <a:pPr algn="ctr">
              <a:lnSpc>
                <a:spcPct val="85000"/>
              </a:lnSpc>
            </a:pPr>
            <a:r>
              <a:rPr lang="ru-RU" sz="1800" b="0" strike="noStrike" cap="all" spc="-1">
                <a:solidFill>
                  <a:srgbClr val="00778D"/>
                </a:solidFill>
                <a:latin typeface="Times New Roman"/>
                <a:ea typeface="DejaVu Sans"/>
              </a:rPr>
              <a:t>Тестирование моделей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344" name="CustomShape 2"/>
          <p:cNvSpPr/>
          <p:nvPr/>
        </p:nvSpPr>
        <p:spPr>
          <a:xfrm>
            <a:off x="1643040" y="6247440"/>
            <a:ext cx="9371520" cy="46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ru-RU" sz="18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Результаты моделей прогноза параметра «Прочность при растяжении, МПа %»</a:t>
            </a:r>
            <a:endParaRPr lang="ru-RU" sz="1800" b="0" strike="noStrike" spc="-1">
              <a:latin typeface="Arial"/>
            </a:endParaRPr>
          </a:p>
        </p:txBody>
      </p:sp>
      <p:pic>
        <p:nvPicPr>
          <p:cNvPr id="345" name="Рисунок 1"/>
          <p:cNvPicPr/>
          <p:nvPr/>
        </p:nvPicPr>
        <p:blipFill>
          <a:blip r:embed="rId3"/>
          <a:stretch/>
        </p:blipFill>
        <p:spPr>
          <a:xfrm>
            <a:off x="6329520" y="1603080"/>
            <a:ext cx="4396680" cy="2766240"/>
          </a:xfrm>
          <a:prstGeom prst="rect">
            <a:avLst/>
          </a:prstGeom>
          <a:ln>
            <a:noFill/>
          </a:ln>
        </p:spPr>
      </p:pic>
      <p:pic>
        <p:nvPicPr>
          <p:cNvPr id="346" name="Рисунок 2"/>
          <p:cNvPicPr/>
          <p:nvPr/>
        </p:nvPicPr>
        <p:blipFill>
          <a:blip r:embed="rId4"/>
          <a:stretch/>
        </p:blipFill>
        <p:spPr>
          <a:xfrm>
            <a:off x="434160" y="1716120"/>
            <a:ext cx="5210280" cy="1446840"/>
          </a:xfrm>
          <a:prstGeom prst="rect">
            <a:avLst/>
          </a:prstGeom>
          <a:ln>
            <a:noFill/>
          </a:ln>
        </p:spPr>
      </p:pic>
      <p:pic>
        <p:nvPicPr>
          <p:cNvPr id="347" name="Рисунок 3"/>
          <p:cNvPicPr/>
          <p:nvPr/>
        </p:nvPicPr>
        <p:blipFill>
          <a:blip r:embed="rId5"/>
          <a:stretch/>
        </p:blipFill>
        <p:spPr>
          <a:xfrm>
            <a:off x="3610800" y="3359160"/>
            <a:ext cx="2033640" cy="2887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1987920" y="132480"/>
            <a:ext cx="9371520" cy="1238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 fontScale="94000" lnSpcReduction="10000"/>
          </a:bodyPr>
          <a:lstStyle/>
          <a:p>
            <a:pPr algn="ctr">
              <a:lnSpc>
                <a:spcPct val="85000"/>
              </a:lnSpc>
            </a:pPr>
            <a:r>
              <a:rPr lang="ru-RU" sz="40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Этапы разработки и обучения моделей</a:t>
            </a:r>
            <a:endParaRPr lang="ru-RU" sz="4000" b="0" strike="noStrike" spc="-1">
              <a:latin typeface="Arial"/>
            </a:endParaRPr>
          </a:p>
          <a:p>
            <a:pPr algn="ctr">
              <a:lnSpc>
                <a:spcPct val="85000"/>
              </a:lnSpc>
            </a:pPr>
            <a:endParaRPr lang="ru-RU" sz="4000" b="0" strike="noStrike" spc="-1">
              <a:latin typeface="Arial"/>
            </a:endParaRPr>
          </a:p>
          <a:p>
            <a:pPr algn="ctr">
              <a:lnSpc>
                <a:spcPct val="85000"/>
              </a:lnSpc>
            </a:pPr>
            <a:r>
              <a:rPr lang="ru-RU" sz="1800" b="0" strike="noStrike" cap="all" spc="-1">
                <a:solidFill>
                  <a:srgbClr val="00778D"/>
                </a:solidFill>
                <a:latin typeface="Times New Roman"/>
                <a:ea typeface="DejaVu Sans"/>
              </a:rPr>
              <a:t>Тестирование моделей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349" name="CustomShape 2"/>
          <p:cNvSpPr/>
          <p:nvPr/>
        </p:nvSpPr>
        <p:spPr>
          <a:xfrm>
            <a:off x="1643040" y="6247440"/>
            <a:ext cx="9371520" cy="46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ru-RU" sz="18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Результаты модели нейронной сети «Соотношение матрица-наполнитель %»</a:t>
            </a:r>
            <a:endParaRPr lang="ru-RU" sz="1800" b="0" strike="noStrike" spc="-1">
              <a:latin typeface="Arial"/>
            </a:endParaRPr>
          </a:p>
        </p:txBody>
      </p:sp>
      <p:pic>
        <p:nvPicPr>
          <p:cNvPr id="350" name="Рисунок 5"/>
          <p:cNvPicPr/>
          <p:nvPr/>
        </p:nvPicPr>
        <p:blipFill>
          <a:blip r:embed="rId3"/>
          <a:stretch/>
        </p:blipFill>
        <p:spPr>
          <a:xfrm>
            <a:off x="5972400" y="1905840"/>
            <a:ext cx="5865120" cy="3805920"/>
          </a:xfrm>
          <a:prstGeom prst="rect">
            <a:avLst/>
          </a:prstGeom>
          <a:ln>
            <a:noFill/>
          </a:ln>
        </p:spPr>
      </p:pic>
      <p:pic>
        <p:nvPicPr>
          <p:cNvPr id="351" name="Рисунок 1"/>
          <p:cNvPicPr/>
          <p:nvPr/>
        </p:nvPicPr>
        <p:blipFill>
          <a:blip r:embed="rId4"/>
          <a:stretch/>
        </p:blipFill>
        <p:spPr>
          <a:xfrm>
            <a:off x="231840" y="1905840"/>
            <a:ext cx="5454720" cy="3843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1584720" y="68400"/>
            <a:ext cx="9371520" cy="1238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ru-RU" sz="44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Разработка приложения</a:t>
            </a:r>
            <a:endParaRPr lang="ru-RU" sz="4400" b="0" strike="noStrike" spc="-1">
              <a:latin typeface="Arial"/>
            </a:endParaRPr>
          </a:p>
        </p:txBody>
      </p:sp>
      <p:sp>
        <p:nvSpPr>
          <p:cNvPr id="353" name="CustomShape 2"/>
          <p:cNvSpPr/>
          <p:nvPr/>
        </p:nvSpPr>
        <p:spPr>
          <a:xfrm>
            <a:off x="1780200" y="3051000"/>
            <a:ext cx="8980560" cy="13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74320" indent="-273240" algn="just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Разработано приложение с интерфейсом командной строки которое выдает прогноз «Прочность при растяжении, Мпа %» .</a:t>
            </a:r>
            <a:endParaRPr lang="ru-RU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lang="ru-RU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1981080" y="380880"/>
            <a:ext cx="9371520" cy="711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ctr">
              <a:lnSpc>
                <a:spcPct val="85000"/>
              </a:lnSpc>
            </a:pPr>
            <a:r>
              <a:rPr lang="ru-RU" sz="48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Удалённый репозиторий</a:t>
            </a:r>
            <a:endParaRPr lang="ru-RU" sz="4800" b="0" strike="noStrike" spc="-1">
              <a:latin typeface="Arial"/>
            </a:endParaRPr>
          </a:p>
        </p:txBody>
      </p:sp>
      <p:sp>
        <p:nvSpPr>
          <p:cNvPr id="355" name="CustomShape 2"/>
          <p:cNvSpPr/>
          <p:nvPr/>
        </p:nvSpPr>
        <p:spPr>
          <a:xfrm>
            <a:off x="1981080" y="1981080"/>
            <a:ext cx="9585000" cy="353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 marL="343080" indent="-3420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•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Страница создана на GitHub</a:t>
            </a:r>
            <a:endParaRPr lang="ru-RU" sz="2400" b="0" strike="noStrike" spc="-1">
              <a:latin typeface="Arial"/>
            </a:endParaRPr>
          </a:p>
          <a:p>
            <a:pPr marL="343080" indent="-3420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•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Адрес страницы: https://github.com/rinabiu/DataScienceVKR</a:t>
            </a:r>
            <a:endParaRPr lang="ru-RU" sz="2400" b="0" strike="noStrike" spc="-1">
              <a:latin typeface="Arial"/>
            </a:endParaRPr>
          </a:p>
          <a:p>
            <a:pPr marL="343080" indent="-3420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•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В репозитории находятся:</a:t>
            </a:r>
            <a:endParaRPr lang="ru-RU" sz="2400" b="0" strike="noStrike" spc="-1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Wingdings" charset="2"/>
              <a:buChar char=""/>
            </a:pPr>
            <a:r>
              <a:rPr lang="ru-RU" sz="24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Файл тетрадки Jupyter Notebook</a:t>
            </a:r>
            <a:endParaRPr lang="ru-RU" sz="2400" b="0" strike="noStrike" spc="-1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Wingdings" charset="2"/>
              <a:buChar char=""/>
            </a:pPr>
            <a:r>
              <a:rPr lang="ru-RU" sz="24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Набор данных, модель</a:t>
            </a:r>
            <a:endParaRPr lang="ru-RU" sz="2400" b="0" strike="noStrike" spc="-1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Wingdings" charset="2"/>
              <a:buChar char=""/>
            </a:pPr>
            <a:r>
              <a:rPr lang="ru-RU" sz="24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Приложение</a:t>
            </a:r>
            <a:endParaRPr lang="ru-RU" sz="2400" b="0" strike="noStrike" spc="-1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Wingdings" charset="2"/>
              <a:buChar char=""/>
            </a:pPr>
            <a:r>
              <a:rPr lang="ru-RU" sz="24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ВКР в тестовом формате           </a:t>
            </a:r>
            <a:endParaRPr lang="ru-RU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"/>
          <p:cNvSpPr/>
          <p:nvPr/>
        </p:nvSpPr>
        <p:spPr>
          <a:xfrm>
            <a:off x="6095880" y="2075760"/>
            <a:ext cx="7335360" cy="1827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>
              <a:lnSpc>
                <a:spcPct val="85000"/>
              </a:lnSpc>
            </a:pPr>
            <a:r>
              <a:rPr lang="ru-RU" sz="4400" b="0" strike="noStrike" cap="all" spc="-1">
                <a:solidFill>
                  <a:srgbClr val="FFFFFF"/>
                </a:solidFill>
                <a:latin typeface="Calibri"/>
                <a:ea typeface="DejaVu Sans"/>
              </a:rPr>
              <a:t>Спасибо за внимание</a:t>
            </a:r>
            <a:endParaRPr lang="ru-RU" sz="4400" b="0" strike="noStrike" spc="-1">
              <a:latin typeface="Arial"/>
            </a:endParaRPr>
          </a:p>
        </p:txBody>
      </p:sp>
      <p:pic>
        <p:nvPicPr>
          <p:cNvPr id="357" name="Рисунок 4"/>
          <p:cNvPicPr/>
          <p:nvPr/>
        </p:nvPicPr>
        <p:blipFill>
          <a:blip r:embed="rId3"/>
          <a:srcRect l="20712" r="20712"/>
          <a:stretch/>
        </p:blipFill>
        <p:spPr>
          <a:xfrm>
            <a:off x="0" y="0"/>
            <a:ext cx="6094800" cy="6856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1981080" y="380880"/>
            <a:ext cx="9371520" cy="687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ru-RU" sz="32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Характеристики анализируемого набора данных</a:t>
            </a:r>
            <a:endParaRPr lang="ru-RU" sz="3200" b="0" strike="noStrike" spc="-1"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1981080" y="1987560"/>
            <a:ext cx="9371520" cy="1376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Два файла X_bp и X_nup представлены в таблицах Excel и объединены в один</a:t>
            </a:r>
            <a:endParaRPr lang="ru-RU" sz="2400" b="0" strike="noStrike" spc="-1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Объем и характеристики датасета: 1023 строки и 13 колонок</a:t>
            </a:r>
            <a:endParaRPr lang="ru-RU" sz="2400" b="0" strike="noStrike" spc="-1">
              <a:latin typeface="Arial"/>
            </a:endParaRPr>
          </a:p>
        </p:txBody>
      </p:sp>
      <p:pic>
        <p:nvPicPr>
          <p:cNvPr id="316" name="Рисунок 3"/>
          <p:cNvPicPr/>
          <p:nvPr/>
        </p:nvPicPr>
        <p:blipFill>
          <a:blip r:embed="rId3"/>
          <a:stretch/>
        </p:blipFill>
        <p:spPr>
          <a:xfrm>
            <a:off x="2414160" y="3528720"/>
            <a:ext cx="8064000" cy="2559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CustomShape 1"/>
          <p:cNvSpPr/>
          <p:nvPr/>
        </p:nvSpPr>
        <p:spPr>
          <a:xfrm>
            <a:off x="1981080" y="380880"/>
            <a:ext cx="9371520" cy="74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ru-RU" sz="48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Этапы обработки данных</a:t>
            </a:r>
            <a:endParaRPr lang="ru-RU" sz="4800" b="0" strike="noStrike" spc="-1">
              <a:latin typeface="Arial"/>
            </a:endParaRPr>
          </a:p>
        </p:txBody>
      </p:sp>
      <p:sp>
        <p:nvSpPr>
          <p:cNvPr id="318" name="CustomShape 2"/>
          <p:cNvSpPr/>
          <p:nvPr/>
        </p:nvSpPr>
        <p:spPr>
          <a:xfrm>
            <a:off x="1981080" y="1981080"/>
            <a:ext cx="8980560" cy="447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Анализ признаков с целью выявления общих зависимостей, а так же проведена визуализация данных</a:t>
            </a:r>
            <a:endParaRPr lang="ru-RU" sz="2400" b="0" strike="noStrike" spc="-1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Удаление дубликатов и выбросов</a:t>
            </a:r>
            <a:endParaRPr lang="ru-RU" sz="2400" b="0" strike="noStrike" spc="-1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Разработка признаков и трансформация существующих</a:t>
            </a:r>
            <a:endParaRPr lang="ru-RU" sz="2400" b="0" strike="noStrike" spc="-1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Нахождение коррелирующих признаков и отбор</a:t>
            </a:r>
            <a:endParaRPr lang="ru-RU" sz="2400" b="0" strike="noStrike" spc="-1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Для прогнозирования «Модуль упругости при растяжении, ГПА» и «Прочность при растяжении» построены регрессионные модели</a:t>
            </a:r>
            <a:endParaRPr lang="ru-RU" sz="2400" b="0" strike="noStrike" spc="-1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Для рекомендации «Соотношение матрица-наполнитель» нейронная сеть</a:t>
            </a:r>
            <a:endParaRPr lang="ru-RU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Рисунок 6"/>
          <p:cNvPicPr/>
          <p:nvPr/>
        </p:nvPicPr>
        <p:blipFill>
          <a:blip r:embed="rId3"/>
          <a:stretch/>
        </p:blipFill>
        <p:spPr>
          <a:xfrm>
            <a:off x="1286640" y="2041560"/>
            <a:ext cx="5619960" cy="4115880"/>
          </a:xfrm>
          <a:prstGeom prst="rect">
            <a:avLst/>
          </a:prstGeom>
          <a:ln>
            <a:noFill/>
          </a:ln>
        </p:spPr>
      </p:pic>
      <p:pic>
        <p:nvPicPr>
          <p:cNvPr id="320" name="Рисунок 7"/>
          <p:cNvPicPr/>
          <p:nvPr/>
        </p:nvPicPr>
        <p:blipFill>
          <a:blip r:embed="rId4"/>
          <a:stretch/>
        </p:blipFill>
        <p:spPr>
          <a:xfrm>
            <a:off x="7019640" y="2266200"/>
            <a:ext cx="3997080" cy="3666600"/>
          </a:xfrm>
          <a:prstGeom prst="rect">
            <a:avLst/>
          </a:prstGeom>
          <a:ln>
            <a:noFill/>
          </a:ln>
        </p:spPr>
      </p:pic>
      <p:sp>
        <p:nvSpPr>
          <p:cNvPr id="321" name="CustomShape 1"/>
          <p:cNvSpPr/>
          <p:nvPr/>
        </p:nvSpPr>
        <p:spPr>
          <a:xfrm>
            <a:off x="2095560" y="1653120"/>
            <a:ext cx="4570920" cy="51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800"/>
              </a:spcBef>
            </a:pPr>
            <a:r>
              <a:rPr lang="ru-RU" sz="18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Гистограммы распределения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322" name="CustomShape 2"/>
          <p:cNvSpPr/>
          <p:nvPr/>
        </p:nvSpPr>
        <p:spPr>
          <a:xfrm>
            <a:off x="6781680" y="1653120"/>
            <a:ext cx="4570920" cy="51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800"/>
              </a:spcBef>
            </a:pPr>
            <a:r>
              <a:rPr lang="ru-RU" sz="18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Диаграмма рассеивания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323" name="CustomShape 3"/>
          <p:cNvSpPr/>
          <p:nvPr/>
        </p:nvSpPr>
        <p:spPr>
          <a:xfrm>
            <a:off x="1981080" y="380880"/>
            <a:ext cx="9371520" cy="74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ru-RU" sz="48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Этапы обработки данных</a:t>
            </a:r>
            <a:endParaRPr lang="ru-RU" sz="4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1051560" y="137160"/>
            <a:ext cx="10715760" cy="90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ctr">
              <a:lnSpc>
                <a:spcPct val="85000"/>
              </a:lnSpc>
            </a:pPr>
            <a:r>
              <a:rPr lang="ru-RU" sz="48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Разработка и трансформация признаков</a:t>
            </a:r>
            <a:endParaRPr lang="ru-RU" sz="4800" b="0" strike="noStrike" spc="-1">
              <a:latin typeface="Arial"/>
            </a:endParaRPr>
          </a:p>
        </p:txBody>
      </p:sp>
      <p:graphicFrame>
        <p:nvGraphicFramePr>
          <p:cNvPr id="2" name="Diagram1"/>
          <p:cNvGraphicFramePr/>
          <p:nvPr>
            <p:extLst>
              <p:ext uri="{D42A27DB-BD31-4B8C-83A1-F6EECF244321}">
                <p14:modId xmlns:p14="http://schemas.microsoft.com/office/powerpoint/2010/main" val="2043793625"/>
              </p:ext>
            </p:extLst>
          </p:nvPr>
        </p:nvGraphicFramePr>
        <p:xfrm>
          <a:off x="7374960" y="1600200"/>
          <a:ext cx="3978000" cy="3875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25" name="Рисунок 10"/>
          <p:cNvPicPr/>
          <p:nvPr/>
        </p:nvPicPr>
        <p:blipFill>
          <a:blip r:embed="rId8"/>
          <a:stretch/>
        </p:blipFill>
        <p:spPr>
          <a:xfrm>
            <a:off x="1251000" y="2296080"/>
            <a:ext cx="5529600" cy="3332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1533960" y="296280"/>
            <a:ext cx="8685720" cy="657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ctr">
              <a:lnSpc>
                <a:spcPct val="85000"/>
              </a:lnSpc>
            </a:pPr>
            <a:r>
              <a:rPr lang="ru-RU" sz="48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Этапы обработки данных</a:t>
            </a:r>
            <a:endParaRPr lang="ru-RU" sz="4800" b="0" strike="noStrike" spc="-1"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6324120" y="1207440"/>
            <a:ext cx="4468320" cy="31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ru-RU" sz="14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Диаграмма рассеивания после трансформации</a:t>
            </a:r>
            <a:endParaRPr lang="ru-RU" sz="1400" b="0" strike="noStrike" spc="-1">
              <a:latin typeface="Arial"/>
            </a:endParaRPr>
          </a:p>
        </p:txBody>
      </p:sp>
      <p:pic>
        <p:nvPicPr>
          <p:cNvPr id="328" name="Рисунок 3"/>
          <p:cNvPicPr/>
          <p:nvPr/>
        </p:nvPicPr>
        <p:blipFill>
          <a:blip r:embed="rId3"/>
          <a:stretch/>
        </p:blipFill>
        <p:spPr>
          <a:xfrm>
            <a:off x="0" y="1523520"/>
            <a:ext cx="6077520" cy="5333400"/>
          </a:xfrm>
          <a:prstGeom prst="rect">
            <a:avLst/>
          </a:prstGeom>
          <a:ln>
            <a:noFill/>
          </a:ln>
        </p:spPr>
      </p:pic>
      <p:pic>
        <p:nvPicPr>
          <p:cNvPr id="329" name="Рисунок 4"/>
          <p:cNvPicPr/>
          <p:nvPr/>
        </p:nvPicPr>
        <p:blipFill>
          <a:blip r:embed="rId4"/>
          <a:stretch/>
        </p:blipFill>
        <p:spPr>
          <a:xfrm>
            <a:off x="6324120" y="1620000"/>
            <a:ext cx="4662360" cy="3855240"/>
          </a:xfrm>
          <a:prstGeom prst="rect">
            <a:avLst/>
          </a:prstGeom>
          <a:ln>
            <a:noFill/>
          </a:ln>
        </p:spPr>
      </p:pic>
      <p:sp>
        <p:nvSpPr>
          <p:cNvPr id="330" name="CustomShape 3"/>
          <p:cNvSpPr/>
          <p:nvPr/>
        </p:nvSpPr>
        <p:spPr>
          <a:xfrm>
            <a:off x="1407960" y="1207440"/>
            <a:ext cx="4468320" cy="315000"/>
          </a:xfrm>
          <a:prstGeom prst="rect">
            <a:avLst/>
          </a:prstGeom>
          <a:noFill/>
          <a:ln>
            <a:noFill/>
          </a:ln>
          <a:effectLst>
            <a:outerShdw blurRad="40000" dist="20160" dir="5400000" rotWithShape="0">
              <a:srgbClr val="000000">
                <a:alpha val="38000"/>
              </a:srgbClr>
            </a:outerShdw>
          </a:effectLst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1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14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Корреляционная карта датасета после трансформации</a:t>
            </a:r>
            <a:endParaRPr lang="ru-RU" sz="1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1981080" y="380880"/>
            <a:ext cx="9371520" cy="711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ctr">
              <a:lnSpc>
                <a:spcPct val="85000"/>
              </a:lnSpc>
            </a:pPr>
            <a:r>
              <a:rPr lang="ru-RU" sz="48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Этапы обработки данных</a:t>
            </a:r>
            <a:endParaRPr lang="ru-RU" sz="4800" b="0" strike="noStrike" spc="-1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1981080" y="1679400"/>
            <a:ext cx="4570920" cy="82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ru-RU" sz="16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Гистограммы распределения</a:t>
            </a:r>
            <a:endParaRPr lang="ru-RU" sz="1600" b="0" strike="noStrike" spc="-1"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6781680" y="1679400"/>
            <a:ext cx="4570920" cy="82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ru-RU" sz="16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Переменная «Тотал»</a:t>
            </a:r>
            <a:endParaRPr lang="ru-RU" sz="1600" b="0" strike="noStrike" spc="-1">
              <a:latin typeface="Arial"/>
            </a:endParaRPr>
          </a:p>
        </p:txBody>
      </p:sp>
      <p:pic>
        <p:nvPicPr>
          <p:cNvPr id="334" name="Рисунок 6"/>
          <p:cNvPicPr/>
          <p:nvPr/>
        </p:nvPicPr>
        <p:blipFill>
          <a:blip r:embed="rId3"/>
          <a:stretch/>
        </p:blipFill>
        <p:spPr>
          <a:xfrm>
            <a:off x="1981080" y="2554560"/>
            <a:ext cx="4248360" cy="3841200"/>
          </a:xfrm>
          <a:prstGeom prst="rect">
            <a:avLst/>
          </a:prstGeom>
          <a:ln>
            <a:noFill/>
          </a:ln>
        </p:spPr>
      </p:pic>
      <p:pic>
        <p:nvPicPr>
          <p:cNvPr id="335" name="Рисунок 7"/>
          <p:cNvPicPr/>
          <p:nvPr/>
        </p:nvPicPr>
        <p:blipFill>
          <a:blip r:embed="rId4"/>
          <a:stretch/>
        </p:blipFill>
        <p:spPr>
          <a:xfrm>
            <a:off x="6667560" y="2509920"/>
            <a:ext cx="5131440" cy="1587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CustomShape 1"/>
          <p:cNvSpPr/>
          <p:nvPr/>
        </p:nvSpPr>
        <p:spPr>
          <a:xfrm>
            <a:off x="1426320" y="150480"/>
            <a:ext cx="10435680" cy="1082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ctr">
              <a:lnSpc>
                <a:spcPct val="85000"/>
              </a:lnSpc>
            </a:pPr>
            <a:r>
              <a:rPr lang="ru-RU" sz="48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Этапы разработки и обучения моделей</a:t>
            </a:r>
            <a:endParaRPr lang="ru-RU" sz="4800" b="0" strike="noStrike" spc="-1">
              <a:latin typeface="Arial"/>
            </a:endParaRPr>
          </a:p>
        </p:txBody>
      </p:sp>
      <p:sp>
        <p:nvSpPr>
          <p:cNvPr id="337" name="CustomShape 2"/>
          <p:cNvSpPr/>
          <p:nvPr/>
        </p:nvSpPr>
        <p:spPr>
          <a:xfrm>
            <a:off x="1981080" y="1981080"/>
            <a:ext cx="8980560" cy="346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Порядок разработки моделей для каждого параметра и для каждого выбранного метода соответствуют следующие этапы</a:t>
            </a:r>
            <a:endParaRPr lang="ru-RU" sz="2400" b="0" strike="noStrike" spc="-1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Разделение на обучающую тестовую выборки (соотношение 70% на 30%)</a:t>
            </a:r>
            <a:endParaRPr lang="ru-RU" sz="2400" b="0" strike="noStrike" spc="-1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Задание сетки гиперпараметров для оптимизации моделей</a:t>
            </a:r>
            <a:endParaRPr lang="ru-RU" sz="2400" b="0" strike="noStrike" spc="-1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lang="ru-RU" sz="2400" b="0" strike="noStrike" spc="-1">
                <a:solidFill>
                  <a:srgbClr val="404040"/>
                </a:solidFill>
                <a:latin typeface="Calibri"/>
                <a:ea typeface="DejaVu Sans"/>
              </a:rPr>
              <a:t>Подстановка гиперпараметров в модель и обучение на тренировочных данных</a:t>
            </a:r>
            <a:endParaRPr lang="ru-RU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lang="ru-RU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1987920" y="132480"/>
            <a:ext cx="9371520" cy="1238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 fontScale="94000" lnSpcReduction="10000"/>
          </a:bodyPr>
          <a:lstStyle/>
          <a:p>
            <a:pPr algn="ctr">
              <a:lnSpc>
                <a:spcPct val="85000"/>
              </a:lnSpc>
            </a:pPr>
            <a:r>
              <a:rPr lang="ru-RU" sz="4000" b="0" strike="noStrike" spc="-1">
                <a:solidFill>
                  <a:srgbClr val="00778D"/>
                </a:solidFill>
                <a:latin typeface="Times New Roman"/>
                <a:ea typeface="DejaVu Sans"/>
              </a:rPr>
              <a:t>Этапы разработки и обучения моделей</a:t>
            </a:r>
            <a:endParaRPr lang="ru-RU" sz="4000" b="0" strike="noStrike" spc="-1">
              <a:latin typeface="Arial"/>
            </a:endParaRPr>
          </a:p>
          <a:p>
            <a:pPr algn="ctr">
              <a:lnSpc>
                <a:spcPct val="85000"/>
              </a:lnSpc>
            </a:pPr>
            <a:endParaRPr lang="ru-RU" sz="4000" b="0" strike="noStrike" spc="-1">
              <a:latin typeface="Arial"/>
            </a:endParaRPr>
          </a:p>
          <a:p>
            <a:pPr algn="ctr">
              <a:lnSpc>
                <a:spcPct val="85000"/>
              </a:lnSpc>
            </a:pPr>
            <a:r>
              <a:rPr lang="ru-RU" sz="1800" b="0" strike="noStrike" cap="all" spc="-1">
                <a:solidFill>
                  <a:srgbClr val="00778D"/>
                </a:solidFill>
                <a:latin typeface="Times New Roman"/>
                <a:ea typeface="DejaVu Sans"/>
              </a:rPr>
              <a:t>Тестирование моделей</a:t>
            </a:r>
            <a:endParaRPr lang="ru-RU" sz="1800" b="0" strike="noStrike" spc="-1">
              <a:latin typeface="Arial"/>
            </a:endParaRPr>
          </a:p>
        </p:txBody>
      </p:sp>
      <p:pic>
        <p:nvPicPr>
          <p:cNvPr id="339" name="Рисунок 6"/>
          <p:cNvPicPr/>
          <p:nvPr/>
        </p:nvPicPr>
        <p:blipFill>
          <a:blip r:embed="rId3"/>
          <a:stretch/>
        </p:blipFill>
        <p:spPr>
          <a:xfrm>
            <a:off x="6563160" y="1603080"/>
            <a:ext cx="4604760" cy="2925000"/>
          </a:xfrm>
          <a:prstGeom prst="rect">
            <a:avLst/>
          </a:prstGeom>
          <a:ln>
            <a:noFill/>
          </a:ln>
        </p:spPr>
      </p:pic>
      <p:pic>
        <p:nvPicPr>
          <p:cNvPr id="340" name="Рисунок 7"/>
          <p:cNvPicPr/>
          <p:nvPr/>
        </p:nvPicPr>
        <p:blipFill>
          <a:blip r:embed="rId4"/>
          <a:stretch/>
        </p:blipFill>
        <p:spPr>
          <a:xfrm>
            <a:off x="3826440" y="3508560"/>
            <a:ext cx="1818000" cy="2737800"/>
          </a:xfrm>
          <a:prstGeom prst="rect">
            <a:avLst/>
          </a:prstGeom>
          <a:ln>
            <a:noFill/>
          </a:ln>
        </p:spPr>
      </p:pic>
      <p:pic>
        <p:nvPicPr>
          <p:cNvPr id="341" name="Рисунок 8"/>
          <p:cNvPicPr/>
          <p:nvPr/>
        </p:nvPicPr>
        <p:blipFill>
          <a:blip r:embed="rId5"/>
          <a:stretch/>
        </p:blipFill>
        <p:spPr>
          <a:xfrm>
            <a:off x="177120" y="1603080"/>
            <a:ext cx="5631120" cy="1765080"/>
          </a:xfrm>
          <a:prstGeom prst="rect">
            <a:avLst/>
          </a:prstGeom>
          <a:ln>
            <a:noFill/>
          </a:ln>
        </p:spPr>
      </p:pic>
      <p:sp>
        <p:nvSpPr>
          <p:cNvPr id="342" name="CustomShape 2"/>
          <p:cNvSpPr/>
          <p:nvPr/>
        </p:nvSpPr>
        <p:spPr>
          <a:xfrm>
            <a:off x="1643040" y="6247440"/>
            <a:ext cx="9371520" cy="46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ru-RU" sz="1800" b="0" strike="noStrike" spc="-1">
                <a:solidFill>
                  <a:srgbClr val="404040"/>
                </a:solidFill>
                <a:latin typeface="Times New Roman"/>
                <a:ea typeface="DejaVu Sans"/>
              </a:rPr>
              <a:t>Результаты моделей параметра «модуль упругости при растяжении, гпа %»</a:t>
            </a:r>
            <a:endParaRPr lang="ru-RU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для бизнеса с рисунком каркаса здания (широкоэкранный формат)</Template>
  <TotalTime>436</TotalTime>
  <Words>349</Words>
  <Application>Microsoft Office PowerPoint</Application>
  <PresentationFormat>Широкоэкранный</PresentationFormat>
  <Paragraphs>76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8</vt:i4>
      </vt:variant>
      <vt:variant>
        <vt:lpstr>Заголовки слайдов</vt:lpstr>
      </vt:variant>
      <vt:variant>
        <vt:i4>14</vt:i4>
      </vt:variant>
    </vt:vector>
  </HeadingPairs>
  <TitlesOfParts>
    <vt:vector size="27" baseType="lpstr">
      <vt:lpstr>Arial</vt:lpstr>
      <vt:lpstr>Calibri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Выпускная квалификационная работа по курсу «Data Science»</dc:title>
  <dc:subject/>
  <dc:creator/>
  <dc:description/>
  <cp:lastModifiedBy>yara.kristali@gmail.com</cp:lastModifiedBy>
  <cp:revision>53</cp:revision>
  <dcterms:created xsi:type="dcterms:W3CDTF">2022-04-18T10:39:25Z</dcterms:created>
  <dcterms:modified xsi:type="dcterms:W3CDTF">2023-04-26T04:23:32Z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ampaignTags">
    <vt:lpwstr/>
  </property>
  <property fmtid="{D5CDD505-2E9C-101B-9397-08002B2CF9AE}" pid="4" name="ContentTypeId">
    <vt:lpwstr>0x010100AA3F7D94069FF64A86F7DFF56D60E3BE</vt:lpwstr>
  </property>
  <property fmtid="{D5CDD505-2E9C-101B-9397-08002B2CF9AE}" pid="5" name="FeatureTags">
    <vt:lpwstr/>
  </property>
  <property fmtid="{D5CDD505-2E9C-101B-9397-08002B2CF9AE}" pid="6" name="HiddenSlides">
    <vt:i4>0</vt:i4>
  </property>
  <property fmtid="{D5CDD505-2E9C-101B-9397-08002B2CF9AE}" pid="7" name="HyperlinksChanged">
    <vt:bool>false</vt:bool>
  </property>
  <property fmtid="{D5CDD505-2E9C-101B-9397-08002B2CF9AE}" pid="8" name="InternalTags">
    <vt:lpwstr/>
  </property>
  <property fmtid="{D5CDD505-2E9C-101B-9397-08002B2CF9AE}" pid="9" name="LinksUpToDate">
    <vt:bool>false</vt:bool>
  </property>
  <property fmtid="{D5CDD505-2E9C-101B-9397-08002B2CF9AE}" pid="10" name="LocalizationTags">
    <vt:lpwstr/>
  </property>
  <property fmtid="{D5CDD505-2E9C-101B-9397-08002B2CF9AE}" pid="11" name="MMClips">
    <vt:i4>0</vt:i4>
  </property>
  <property fmtid="{D5CDD505-2E9C-101B-9397-08002B2CF9AE}" pid="12" name="Notes">
    <vt:i4>14</vt:i4>
  </property>
  <property fmtid="{D5CDD505-2E9C-101B-9397-08002B2CF9AE}" pid="13" name="PresentationFormat">
    <vt:lpwstr>Широкоэкранный</vt:lpwstr>
  </property>
  <property fmtid="{D5CDD505-2E9C-101B-9397-08002B2CF9AE}" pid="14" name="ScaleCrop">
    <vt:bool>false</vt:bool>
  </property>
  <property fmtid="{D5CDD505-2E9C-101B-9397-08002B2CF9AE}" pid="15" name="ScenarioTags">
    <vt:lpwstr/>
  </property>
  <property fmtid="{D5CDD505-2E9C-101B-9397-08002B2CF9AE}" pid="16" name="ShareDoc">
    <vt:bool>false</vt:bool>
  </property>
  <property fmtid="{D5CDD505-2E9C-101B-9397-08002B2CF9AE}" pid="17" name="Slides">
    <vt:i4>14</vt:i4>
  </property>
</Properties>
</file>